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  <p:sldId id="273" r:id="rId10"/>
    <p:sldId id="264" r:id="rId11"/>
    <p:sldId id="265" r:id="rId12"/>
    <p:sldId id="272" r:id="rId13"/>
    <p:sldId id="266" r:id="rId14"/>
    <p:sldId id="267" r:id="rId15"/>
    <p:sldId id="268" r:id="rId16"/>
    <p:sldId id="269" r:id="rId17"/>
    <p:sldId id="270" r:id="rId18"/>
    <p:sldId id="271" r:id="rId19"/>
    <p:sldId id="275" r:id="rId20"/>
    <p:sldId id="276" r:id="rId21"/>
    <p:sldId id="274" r:id="rId22"/>
  </p:sldIdLst>
  <p:sldSz cx="12192000" cy="68580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النمط المتوسط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C7ACB-1995-41EB-80A2-A9DF4E32F219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CFD8B-B517-42C2-8606-D75104A8B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356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C7ACB-1995-41EB-80A2-A9DF4E32F219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CFD8B-B517-42C2-8606-D75104A8B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31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C7ACB-1995-41EB-80A2-A9DF4E32F219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CFD8B-B517-42C2-8606-D75104A8B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624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C7ACB-1995-41EB-80A2-A9DF4E32F219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CFD8B-B517-42C2-8606-D75104A8B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954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C7ACB-1995-41EB-80A2-A9DF4E32F219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CFD8B-B517-42C2-8606-D75104A8B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984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C7ACB-1995-41EB-80A2-A9DF4E32F219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CFD8B-B517-42C2-8606-D75104A8B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01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C7ACB-1995-41EB-80A2-A9DF4E32F219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CFD8B-B517-42C2-8606-D75104A8B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628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C7ACB-1995-41EB-80A2-A9DF4E32F219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CFD8B-B517-42C2-8606-D75104A8B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108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C7ACB-1995-41EB-80A2-A9DF4E32F219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CFD8B-B517-42C2-8606-D75104A8B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765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C7ACB-1995-41EB-80A2-A9DF4E32F219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CFD8B-B517-42C2-8606-D75104A8B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194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C7ACB-1995-41EB-80A2-A9DF4E32F219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CFD8B-B517-42C2-8606-D75104A8B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443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C7ACB-1995-41EB-80A2-A9DF4E32F219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CFD8B-B517-42C2-8606-D75104A8B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864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25378"/>
          </a:xfrm>
        </p:spPr>
        <p:txBody>
          <a:bodyPr>
            <a:normAutofit/>
          </a:bodyPr>
          <a:lstStyle/>
          <a:p>
            <a:pPr algn="r"/>
            <a:r>
              <a:rPr lang="en-US" sz="2400" dirty="0" smtClean="0">
                <a:latin typeface="+mn-lt"/>
              </a:rPr>
              <a:t>University of </a:t>
            </a:r>
            <a:r>
              <a:rPr lang="en-US" sz="2400" dirty="0" err="1" smtClean="0">
                <a:latin typeface="+mn-lt"/>
              </a:rPr>
              <a:t>Basrah</a:t>
            </a:r>
            <a:r>
              <a:rPr lang="en-US" sz="2400" dirty="0" smtClean="0">
                <a:latin typeface="+mn-lt"/>
              </a:rPr>
              <a:t>	</a:t>
            </a:r>
            <a:br>
              <a:rPr lang="en-US" sz="2400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>College of Nursing</a:t>
            </a:r>
            <a:endParaRPr lang="en-US" sz="2400" dirty="0">
              <a:latin typeface="+mn-lt"/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566671" y="2794715"/>
            <a:ext cx="11191740" cy="3657600"/>
          </a:xfrm>
        </p:spPr>
        <p:txBody>
          <a:bodyPr/>
          <a:lstStyle/>
          <a:p>
            <a:r>
              <a:rPr lang="en-US" sz="2800" b="1" dirty="0" smtClean="0"/>
              <a:t>Management &amp;Leadership in Nursing</a:t>
            </a:r>
          </a:p>
          <a:p>
            <a:pPr algn="l"/>
            <a:endParaRPr lang="en-US" sz="2800" b="1" dirty="0" smtClean="0"/>
          </a:p>
          <a:p>
            <a:r>
              <a:rPr lang="en-US" sz="2800" b="1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Leadership</a:t>
            </a:r>
            <a:r>
              <a:rPr lang="en-US" sz="2800" b="1" dirty="0" smtClean="0"/>
              <a:t> </a:t>
            </a:r>
          </a:p>
          <a:p>
            <a:pPr algn="l"/>
            <a:r>
              <a:rPr lang="en-US" sz="2800" b="1" dirty="0" smtClean="0"/>
              <a:t>Lecture three </a:t>
            </a:r>
          </a:p>
          <a:p>
            <a:pPr algn="l"/>
            <a:r>
              <a:rPr lang="en-US" sz="2800" b="1" dirty="0" smtClean="0"/>
              <a:t>Prepared by </a:t>
            </a:r>
            <a:r>
              <a:rPr lang="en-US" sz="2800" b="1" dirty="0" smtClean="0"/>
              <a:t>:- assist lect. Noor </a:t>
            </a:r>
            <a:r>
              <a:rPr lang="en-US" sz="2800" b="1" dirty="0" err="1" smtClean="0"/>
              <a:t>salah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shreaf</a:t>
            </a:r>
            <a:endParaRPr lang="en-US" sz="2800" b="1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1877" y="1122363"/>
            <a:ext cx="2060627" cy="1322947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7177" y="3940935"/>
            <a:ext cx="3040488" cy="2421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1341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l">
              <a:buNone/>
            </a:pPr>
            <a:r>
              <a:rPr lang="en-US" b="1" dirty="0" smtClean="0">
                <a:solidFill>
                  <a:srgbClr val="FF0000"/>
                </a:solidFill>
              </a:rPr>
              <a:t>The Democratic leader:</a:t>
            </a:r>
          </a:p>
          <a:p>
            <a:pPr marL="0" indent="0" algn="l">
              <a:buNone/>
            </a:pPr>
            <a:r>
              <a:rPr lang="en-US" dirty="0" smtClean="0"/>
              <a:t>a. brings the subject to be discussed to the group.</a:t>
            </a:r>
          </a:p>
          <a:p>
            <a:pPr marL="0" indent="0" algn="l">
              <a:buNone/>
            </a:pPr>
            <a:r>
              <a:rPr lang="en-US" dirty="0" smtClean="0"/>
              <a:t>b. consults with the group members and the decision of the majority is </a:t>
            </a:r>
          </a:p>
          <a:p>
            <a:pPr marL="0" indent="0" algn="l">
              <a:buNone/>
            </a:pPr>
            <a:r>
              <a:rPr lang="en-US" dirty="0" smtClean="0"/>
              <a:t>made and is implemented by the total group.</a:t>
            </a:r>
          </a:p>
          <a:p>
            <a:pPr marL="0" indent="0" algn="l">
              <a:buNone/>
            </a:pPr>
            <a:r>
              <a:rPr lang="en-US" dirty="0" smtClean="0"/>
              <a:t>c. makes the final decision after seeking input from the total group.</a:t>
            </a:r>
          </a:p>
          <a:p>
            <a:pPr marL="0" indent="0" algn="l">
              <a:buNone/>
            </a:pPr>
            <a:r>
              <a:rPr lang="en-US" dirty="0" smtClean="0"/>
              <a:t>d. Motivates workers to set their own goals, makes their own work plans </a:t>
            </a:r>
          </a:p>
          <a:p>
            <a:pPr marL="0" indent="0" algn="l">
              <a:buNone/>
            </a:pPr>
            <a:r>
              <a:rPr lang="en-US" dirty="0" smtClean="0"/>
              <a:t>and evaluates their own performance.</a:t>
            </a:r>
          </a:p>
          <a:p>
            <a:pPr marL="0" indent="0" algn="l">
              <a:buNone/>
            </a:pPr>
            <a:r>
              <a:rPr lang="en-US" dirty="0" smtClean="0"/>
              <a:t>e. Informs employees of the overall purpose and progress of the </a:t>
            </a:r>
          </a:p>
          <a:p>
            <a:pPr marL="0" indent="0" algn="l">
              <a:buNone/>
            </a:pPr>
            <a:r>
              <a:rPr lang="en-US" dirty="0" smtClean="0"/>
              <a:t>organization.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48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838200" y="746975"/>
            <a:ext cx="10515600" cy="5429988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b="1" dirty="0" smtClean="0">
                <a:solidFill>
                  <a:srgbClr val="FF0000"/>
                </a:solidFill>
              </a:rPr>
              <a:t>III: Laissez-faire style of leadership:-</a:t>
            </a:r>
          </a:p>
          <a:p>
            <a:pPr marL="0" indent="0" algn="l">
              <a:buNone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leader gives up all power to the group. This encourages </a:t>
            </a:r>
          </a:p>
          <a:p>
            <a:pPr marL="0" indent="0" algn="l">
              <a:buNone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independent activity by the group members. An outsider would not be </a:t>
            </a:r>
          </a:p>
          <a:p>
            <a:pPr marL="0" indent="0" algn="l">
              <a:buNone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able to identify the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leader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in such a group.</a:t>
            </a:r>
          </a:p>
          <a:p>
            <a:pPr marL="0" indent="0" algn="l">
              <a:buNone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1. The leader (who may or may not be present) exerts little or no </a:t>
            </a:r>
          </a:p>
          <a:p>
            <a:pPr marL="0" indent="0" algn="l">
              <a:buNone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influence on the group members. Lack of central direction , supervision, coordination and control.</a:t>
            </a:r>
          </a:p>
          <a:p>
            <a:pPr marL="0" indent="0" algn="l">
              <a:buNone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2. Group members (workers - employees) are free to set their own goals and determine their own activities and are allowed to do almost</a:t>
            </a:r>
          </a:p>
          <a:p>
            <a:pPr marL="0" indent="0" algn="l">
              <a:buNone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whatever they desire.</a:t>
            </a:r>
          </a:p>
        </p:txBody>
      </p:sp>
    </p:spTree>
    <p:extLst>
      <p:ext uri="{BB962C8B-B14F-4D97-AF65-F5344CB8AC3E}">
        <p14:creationId xmlns:p14="http://schemas.microsoft.com/office/powerpoint/2010/main" val="69802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dirty="0" smtClean="0"/>
              <a:t>3. This style may be chosen by the leader or it may evolve because the </a:t>
            </a:r>
          </a:p>
          <a:p>
            <a:pPr marL="0" indent="0" algn="l">
              <a:buNone/>
            </a:pPr>
            <a:r>
              <a:rPr lang="en-US" dirty="0" smtClean="0"/>
              <a:t>leader is too weak to exert any influence on the group. </a:t>
            </a:r>
          </a:p>
          <a:p>
            <a:pPr marL="0" indent="0" algn="l">
              <a:buNone/>
            </a:pPr>
            <a:r>
              <a:rPr lang="en-US" dirty="0" smtClean="0"/>
              <a:t>4. This style is not useful in the highly structured health care delivery </a:t>
            </a:r>
          </a:p>
          <a:p>
            <a:pPr marL="0" indent="0" algn="l">
              <a:buNone/>
            </a:pPr>
            <a:r>
              <a:rPr lang="en-US" dirty="0" smtClean="0"/>
              <a:t>system where organizations and control form the baseline of most </a:t>
            </a:r>
          </a:p>
          <a:p>
            <a:pPr marL="0" indent="0" algn="l">
              <a:buNone/>
            </a:pPr>
            <a:r>
              <a:rPr lang="en-US" dirty="0" smtClean="0"/>
              <a:t>operations.</a:t>
            </a:r>
          </a:p>
          <a:p>
            <a:pPr marL="0" indent="0" algn="l">
              <a:buNone/>
            </a:pPr>
            <a:endParaRPr lang="en-US" dirty="0" smtClean="0"/>
          </a:p>
          <a:p>
            <a:pPr marL="0" indent="0" algn="l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8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dirty="0" smtClean="0">
                <a:solidFill>
                  <a:srgbClr val="FF0000"/>
                </a:solidFill>
              </a:rPr>
              <a:t>IV: bureaucratic style</a:t>
            </a:r>
            <a:r>
              <a:rPr lang="en-US" dirty="0" smtClean="0"/>
              <a:t>. In this style , the leader functions only on </a:t>
            </a:r>
          </a:p>
          <a:p>
            <a:pPr marL="0" indent="0" algn="l">
              <a:buNone/>
            </a:pPr>
            <a:r>
              <a:rPr lang="en-US" dirty="0" smtClean="0"/>
              <a:t>lines with rules and regulations. The leader is inflexible and does not</a:t>
            </a:r>
          </a:p>
          <a:p>
            <a:pPr marL="0" indent="0" algn="l">
              <a:buNone/>
            </a:pPr>
            <a:r>
              <a:rPr lang="en-US" dirty="0" smtClean="0"/>
              <a:t>like to take any risks.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84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180304"/>
            <a:ext cx="10515600" cy="811369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latin typeface="+mn-lt"/>
              </a:rPr>
              <a:t>Comparisons of Leadership Styles</a:t>
            </a:r>
            <a:endParaRPr lang="en-US" sz="3200" dirty="0">
              <a:latin typeface="+mn-lt"/>
            </a:endParaRPr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2755348"/>
              </p:ext>
            </p:extLst>
          </p:nvPr>
        </p:nvGraphicFramePr>
        <p:xfrm>
          <a:off x="193181" y="1081826"/>
          <a:ext cx="11565228" cy="557655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891307">
                  <a:extLst>
                    <a:ext uri="{9D8B030D-6E8A-4147-A177-3AD203B41FA5}">
                      <a16:colId xmlns:a16="http://schemas.microsoft.com/office/drawing/2014/main" val="2327808967"/>
                    </a:ext>
                  </a:extLst>
                </a:gridCol>
                <a:gridCol w="2891307">
                  <a:extLst>
                    <a:ext uri="{9D8B030D-6E8A-4147-A177-3AD203B41FA5}">
                      <a16:colId xmlns:a16="http://schemas.microsoft.com/office/drawing/2014/main" val="1924256799"/>
                    </a:ext>
                  </a:extLst>
                </a:gridCol>
                <a:gridCol w="2891307">
                  <a:extLst>
                    <a:ext uri="{9D8B030D-6E8A-4147-A177-3AD203B41FA5}">
                      <a16:colId xmlns:a16="http://schemas.microsoft.com/office/drawing/2014/main" val="2058433015"/>
                    </a:ext>
                  </a:extLst>
                </a:gridCol>
                <a:gridCol w="2891307">
                  <a:extLst>
                    <a:ext uri="{9D8B030D-6E8A-4147-A177-3AD203B41FA5}">
                      <a16:colId xmlns:a16="http://schemas.microsoft.com/office/drawing/2014/main" val="3350632390"/>
                    </a:ext>
                  </a:extLst>
                </a:gridCol>
              </a:tblGrid>
              <a:tr h="77973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Autocratic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Democratic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Laissez faire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bureaucratic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4924052"/>
                  </a:ext>
                </a:extLst>
              </a:tr>
              <a:tr h="658387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Strong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Less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Little or none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Control over group</a:t>
                      </a:r>
                    </a:p>
                    <a:p>
                      <a:pPr algn="l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8346227"/>
                  </a:ext>
                </a:extLst>
              </a:tr>
              <a:tr h="940552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By concern</a:t>
                      </a:r>
                    </a:p>
                    <a:p>
                      <a:pPr algn="l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Economic / ego</a:t>
                      </a:r>
                    </a:p>
                    <a:p>
                      <a:pPr algn="l"/>
                      <a:r>
                        <a:rPr lang="en-US" dirty="0" smtClean="0"/>
                        <a:t>a ward</a:t>
                      </a:r>
                    </a:p>
                    <a:p>
                      <a:pPr algn="l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by support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Motivation</a:t>
                      </a:r>
                    </a:p>
                    <a:p>
                      <a:pPr algn="l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9537820"/>
                  </a:ext>
                </a:extLst>
              </a:tr>
              <a:tr h="940552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By command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Suggestion by </a:t>
                      </a:r>
                    </a:p>
                    <a:p>
                      <a:pPr algn="l"/>
                      <a:r>
                        <a:rPr lang="en-US" dirty="0" smtClean="0"/>
                        <a:t>guidance</a:t>
                      </a:r>
                    </a:p>
                    <a:p>
                      <a:pPr algn="l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Little, </a:t>
                      </a:r>
                    </a:p>
                    <a:p>
                      <a:pPr algn="l"/>
                      <a:r>
                        <a:rPr lang="en-US" dirty="0" smtClean="0"/>
                        <a:t>upward&amp; </a:t>
                      </a:r>
                    </a:p>
                    <a:p>
                      <a:pPr algn="l"/>
                      <a:r>
                        <a:rPr lang="en-US" dirty="0" smtClean="0"/>
                        <a:t>downward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Direction</a:t>
                      </a:r>
                    </a:p>
                    <a:p>
                      <a:pPr algn="l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7388526"/>
                  </a:ext>
                </a:extLst>
              </a:tr>
              <a:tr h="658387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Self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Participative</a:t>
                      </a:r>
                    </a:p>
                    <a:p>
                      <a:pPr algn="l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Dispersed</a:t>
                      </a:r>
                    </a:p>
                    <a:p>
                      <a:pPr algn="l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Decision making</a:t>
                      </a:r>
                    </a:p>
                    <a:p>
                      <a:pPr algn="l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1674350"/>
                  </a:ext>
                </a:extLst>
              </a:tr>
              <a:tr h="940552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I &amp; you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We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The group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Emphasis( status</a:t>
                      </a:r>
                    </a:p>
                    <a:p>
                      <a:pPr algn="l"/>
                      <a:r>
                        <a:rPr lang="en-US" dirty="0" smtClean="0"/>
                        <a:t>differences)</a:t>
                      </a:r>
                    </a:p>
                    <a:p>
                      <a:pPr algn="l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1125779"/>
                  </a:ext>
                </a:extLst>
              </a:tr>
              <a:tr h="658387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Punitive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Constructive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None</a:t>
                      </a:r>
                    </a:p>
                    <a:p>
                      <a:pPr algn="l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Criticism</a:t>
                      </a:r>
                    </a:p>
                    <a:p>
                      <a:pPr algn="l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0584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983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b="1" dirty="0" smtClean="0"/>
              <a:t>Factors that used to adopt the Leadership Style</a:t>
            </a:r>
          </a:p>
          <a:p>
            <a:pPr marL="0" indent="0" algn="l">
              <a:buNone/>
            </a:pPr>
            <a:r>
              <a:rPr lang="en-US" dirty="0" smtClean="0"/>
              <a:t>1. The nature of the work ( </a:t>
            </a:r>
            <a:r>
              <a:rPr lang="en-US" dirty="0" err="1" smtClean="0"/>
              <a:t>lCU</a:t>
            </a:r>
            <a:r>
              <a:rPr lang="en-US" dirty="0" smtClean="0"/>
              <a:t>, regular unit).</a:t>
            </a:r>
          </a:p>
          <a:p>
            <a:pPr marL="0" indent="0" algn="l">
              <a:buNone/>
            </a:pPr>
            <a:r>
              <a:rPr lang="en-US" dirty="0" smtClean="0"/>
              <a:t>2. The characteristics of nursing staff (knowledge, competencies, </a:t>
            </a:r>
          </a:p>
          <a:p>
            <a:pPr marL="0" indent="0" algn="l">
              <a:buNone/>
            </a:pPr>
            <a:r>
              <a:rPr lang="en-US" dirty="0" smtClean="0"/>
              <a:t>attitudes, expectations, etc.).</a:t>
            </a:r>
          </a:p>
          <a:p>
            <a:pPr marL="0" indent="0" algn="l">
              <a:buNone/>
            </a:pPr>
            <a:r>
              <a:rPr lang="en-US" dirty="0" smtClean="0"/>
              <a:t>3. The time available.</a:t>
            </a:r>
          </a:p>
          <a:p>
            <a:pPr marL="0" indent="0" algn="l">
              <a:buNone/>
            </a:pPr>
            <a:r>
              <a:rPr lang="en-US" dirty="0" smtClean="0"/>
              <a:t>4. The importance of the results (output - enhanced quality care).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3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The qualities of Leader</a:t>
            </a:r>
            <a:endParaRPr lang="en-US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dirty="0" smtClean="0"/>
              <a:t>A: Managerial abilities:</a:t>
            </a:r>
          </a:p>
          <a:p>
            <a:pPr marL="0" indent="0" algn="l">
              <a:buNone/>
            </a:pPr>
            <a:r>
              <a:rPr lang="en-US" dirty="0" smtClean="0"/>
              <a:t>B: Interpersonal Relationship</a:t>
            </a:r>
          </a:p>
          <a:p>
            <a:pPr marL="0" indent="0" algn="l">
              <a:buNone/>
            </a:pPr>
            <a:r>
              <a:rPr lang="en-US" dirty="0" smtClean="0"/>
              <a:t>C: Temperament (Nature or Disposition or character)</a:t>
            </a:r>
          </a:p>
          <a:p>
            <a:pPr marL="0" indent="0" algn="l">
              <a:buNone/>
            </a:pPr>
            <a:r>
              <a:rPr lang="en-US" dirty="0" smtClean="0"/>
              <a:t>D: Credibility and Forward thinking</a:t>
            </a:r>
          </a:p>
          <a:p>
            <a:pPr marL="0" indent="0" algn="l">
              <a:buNone/>
            </a:pPr>
            <a:r>
              <a:rPr lang="en-US" dirty="0" smtClean="0"/>
              <a:t>E: Professionalism</a:t>
            </a:r>
          </a:p>
          <a:p>
            <a:pPr marL="0" indent="0" algn="l">
              <a:buNone/>
            </a:pPr>
            <a:r>
              <a:rPr lang="en-US" dirty="0" smtClean="0"/>
              <a:t>F: Advocate</a:t>
            </a:r>
          </a:p>
        </p:txBody>
      </p:sp>
    </p:spTree>
    <p:extLst>
      <p:ext uri="{BB962C8B-B14F-4D97-AF65-F5344CB8AC3E}">
        <p14:creationId xmlns:p14="http://schemas.microsoft.com/office/powerpoint/2010/main" val="145203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7005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gency FB" panose="020B0503020202020204" pitchFamily="34" charset="0"/>
              </a:rPr>
              <a:t>Manager and Leader</a:t>
            </a:r>
            <a:endParaRPr lang="en-US" sz="3200" b="1" dirty="0">
              <a:solidFill>
                <a:srgbClr val="FF0000"/>
              </a:solidFill>
              <a:latin typeface="Agency FB" panose="020B0503020202020204" pitchFamily="34" charset="0"/>
            </a:endParaRPr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3365349"/>
              </p:ext>
            </p:extLst>
          </p:nvPr>
        </p:nvGraphicFramePr>
        <p:xfrm>
          <a:off x="1558343" y="1262063"/>
          <a:ext cx="8744756" cy="533191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372378">
                  <a:extLst>
                    <a:ext uri="{9D8B030D-6E8A-4147-A177-3AD203B41FA5}">
                      <a16:colId xmlns:a16="http://schemas.microsoft.com/office/drawing/2014/main" val="1062315655"/>
                    </a:ext>
                  </a:extLst>
                </a:gridCol>
                <a:gridCol w="4372378">
                  <a:extLst>
                    <a:ext uri="{9D8B030D-6E8A-4147-A177-3AD203B41FA5}">
                      <a16:colId xmlns:a16="http://schemas.microsoft.com/office/drawing/2014/main" val="1288689309"/>
                    </a:ext>
                  </a:extLst>
                </a:gridCol>
              </a:tblGrid>
              <a:tr h="88865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Managers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Leaders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0344003"/>
                  </a:ext>
                </a:extLst>
              </a:tr>
              <a:tr h="888653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Administrators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Innovators</a:t>
                      </a:r>
                    </a:p>
                    <a:p>
                      <a:pPr algn="l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2101989"/>
                  </a:ext>
                </a:extLst>
              </a:tr>
              <a:tr h="888653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Relies on control</a:t>
                      </a:r>
                    </a:p>
                    <a:p>
                      <a:pPr algn="l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Inspires trust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7356708"/>
                  </a:ext>
                </a:extLst>
              </a:tr>
              <a:tr h="888653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Short term plans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Long term plans</a:t>
                      </a:r>
                    </a:p>
                    <a:p>
                      <a:pPr algn="l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8399705"/>
                  </a:ext>
                </a:extLst>
              </a:tr>
              <a:tr h="888653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Eye on bottom line</a:t>
                      </a:r>
                    </a:p>
                    <a:p>
                      <a:pPr algn="l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Eye on the horizon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9581315"/>
                  </a:ext>
                </a:extLst>
              </a:tr>
              <a:tr h="888653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Does things right</a:t>
                      </a:r>
                    </a:p>
                    <a:p>
                      <a:pPr algn="l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Does the right thing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00318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13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3037" y="365124"/>
            <a:ext cx="10400763" cy="6306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55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/>
              <a:t>REFERENCES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buFont typeface="Wingdings" panose="05000000000000000000" pitchFamily="2" charset="2"/>
              <a:buChar char="v"/>
            </a:pPr>
            <a:r>
              <a:rPr lang="en-US" sz="2400" dirty="0"/>
              <a:t>Koontz H &amp;</a:t>
            </a:r>
            <a:r>
              <a:rPr lang="en-US" sz="2400" dirty="0" err="1"/>
              <a:t>Weihrich</a:t>
            </a:r>
            <a:r>
              <a:rPr lang="en-US" sz="2400" dirty="0"/>
              <a:t> H . Essentials of management an international </a:t>
            </a:r>
          </a:p>
          <a:p>
            <a:pPr marL="0" indent="0" algn="l">
              <a:buNone/>
            </a:pPr>
            <a:r>
              <a:rPr lang="en-US" sz="2400" dirty="0"/>
              <a:t>perspective. (</a:t>
            </a:r>
            <a:r>
              <a:rPr lang="en-US" sz="2400" dirty="0" err="1"/>
              <a:t>Istedn</a:t>
            </a:r>
            <a:r>
              <a:rPr lang="en-US" sz="2400" dirty="0"/>
              <a:t>). New Delhi: Tata McGraw Hill publishers; 2007.</a:t>
            </a:r>
          </a:p>
          <a:p>
            <a:pPr algn="l" rtl="0">
              <a:buFont typeface="Wingdings" panose="05000000000000000000" pitchFamily="2" charset="2"/>
              <a:buChar char="v"/>
            </a:pPr>
            <a:r>
              <a:rPr lang="en-US" sz="2400" dirty="0" smtClean="0"/>
              <a:t>Koontz </a:t>
            </a:r>
            <a:r>
              <a:rPr lang="en-US" sz="2400" dirty="0"/>
              <a:t>H &amp;</a:t>
            </a:r>
            <a:r>
              <a:rPr lang="en-US" sz="2400" dirty="0" err="1"/>
              <a:t>Weihrich</a:t>
            </a:r>
            <a:r>
              <a:rPr lang="en-US" sz="2400" dirty="0"/>
              <a:t> H. Management a global perspective. 1st </a:t>
            </a:r>
            <a:r>
              <a:rPr lang="en-US" sz="2400" dirty="0" err="1"/>
              <a:t>edn</a:t>
            </a:r>
            <a:r>
              <a:rPr lang="en-US" sz="2400" dirty="0"/>
              <a:t>. New </a:t>
            </a:r>
            <a:r>
              <a:rPr lang="en-US" sz="2400" dirty="0" smtClean="0"/>
              <a:t>Delhi</a:t>
            </a:r>
            <a:r>
              <a:rPr lang="en-US" sz="2400" dirty="0"/>
              <a:t>: Tata Mc. </a:t>
            </a:r>
            <a:r>
              <a:rPr lang="en-US" sz="2400" dirty="0" err="1"/>
              <a:t>Graw</a:t>
            </a:r>
            <a:r>
              <a:rPr lang="en-US" sz="2400" dirty="0"/>
              <a:t> Hill publishers;2001.</a:t>
            </a:r>
          </a:p>
          <a:p>
            <a:pPr algn="l" rtl="0">
              <a:buFont typeface="Wingdings" panose="05000000000000000000" pitchFamily="2" charset="2"/>
              <a:buChar char="v"/>
            </a:pPr>
            <a:r>
              <a:rPr lang="en-US" sz="2400" dirty="0" smtClean="0"/>
              <a:t>Anthony </a:t>
            </a:r>
            <a:r>
              <a:rPr lang="en-US" sz="2400" dirty="0"/>
              <a:t>M K, Theresa S, JoAnn Glick, Martha Duffy and Fran </a:t>
            </a:r>
            <a:r>
              <a:rPr lang="en-US" sz="2400" dirty="0" err="1"/>
              <a:t>Paschall</a:t>
            </a:r>
            <a:r>
              <a:rPr lang="en-US" sz="2400" dirty="0"/>
              <a:t>. </a:t>
            </a:r>
            <a:r>
              <a:rPr lang="en-US" sz="2400" dirty="0" smtClean="0"/>
              <a:t>Leadership </a:t>
            </a:r>
            <a:r>
              <a:rPr lang="en-US" sz="2400" dirty="0"/>
              <a:t>and nurse retention, the pivotal role of nurse managers. JONA. Vol 35, </a:t>
            </a:r>
            <a:r>
              <a:rPr lang="en-US" sz="2400" dirty="0" smtClean="0"/>
              <a:t>Mar </a:t>
            </a:r>
            <a:r>
              <a:rPr lang="en-US" sz="2400" dirty="0"/>
              <a:t>2005</a:t>
            </a:r>
          </a:p>
        </p:txBody>
      </p:sp>
    </p:spTree>
    <p:extLst>
      <p:ext uri="{BB962C8B-B14F-4D97-AF65-F5344CB8AC3E}">
        <p14:creationId xmlns:p14="http://schemas.microsoft.com/office/powerpoint/2010/main" val="165134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>
                <a:latin typeface="Agency FB" panose="020B0503020202020204" pitchFamily="34" charset="0"/>
              </a:rPr>
              <a:t>Leadership</a:t>
            </a:r>
            <a:endParaRPr lang="en-US" b="1" dirty="0">
              <a:latin typeface="Agency FB" panose="020B0503020202020204" pitchFamily="34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l">
              <a:buNone/>
            </a:pPr>
            <a:r>
              <a:rPr lang="en-US" b="1" dirty="0" smtClean="0">
                <a:solidFill>
                  <a:srgbClr val="FF0000"/>
                </a:solidFill>
              </a:rPr>
              <a:t>leadership</a:t>
            </a:r>
            <a:r>
              <a:rPr lang="en-US" dirty="0" smtClean="0"/>
              <a:t> is the art of motivating a group of people to act towards </a:t>
            </a:r>
          </a:p>
          <a:p>
            <a:pPr marL="0" indent="0" algn="l">
              <a:buNone/>
            </a:pPr>
            <a:r>
              <a:rPr lang="en-US" dirty="0" smtClean="0"/>
              <a:t>achieving a common goal.</a:t>
            </a:r>
          </a:p>
          <a:p>
            <a:pPr marL="0" indent="0" algn="l">
              <a:buNone/>
            </a:pPr>
            <a:endParaRPr lang="en-US" dirty="0" smtClean="0"/>
          </a:p>
          <a:p>
            <a:pPr marL="0" indent="0" algn="l">
              <a:buNone/>
            </a:pPr>
            <a:r>
              <a:rPr lang="en-US" b="1" dirty="0" smtClean="0">
                <a:solidFill>
                  <a:srgbClr val="FF0000"/>
                </a:solidFill>
              </a:rPr>
              <a:t>leader</a:t>
            </a:r>
            <a:r>
              <a:rPr lang="en-US" dirty="0" smtClean="0"/>
              <a:t> is "a person who influences a group of people towards the </a:t>
            </a:r>
          </a:p>
          <a:p>
            <a:pPr marL="0" indent="0" algn="l">
              <a:buNone/>
            </a:pPr>
            <a:r>
              <a:rPr lang="en-US" dirty="0" smtClean="0"/>
              <a:t>achievement of a goal". </a:t>
            </a:r>
          </a:p>
          <a:p>
            <a:pPr marL="0" indent="0" algn="l">
              <a:buNone/>
            </a:pPr>
            <a:r>
              <a:rPr lang="en-US" dirty="0" smtClean="0"/>
              <a:t>A leader must be able to make people willingly want to accomplish </a:t>
            </a:r>
          </a:p>
          <a:p>
            <a:pPr marL="0" indent="0" algn="l">
              <a:buNone/>
            </a:pPr>
            <a:r>
              <a:rPr lang="en-US" dirty="0" smtClean="0"/>
              <a:t>something. The leader's job is to get work done by other people.</a:t>
            </a:r>
          </a:p>
          <a:p>
            <a:pPr marL="0" indent="0" algn="l">
              <a:buNone/>
            </a:pPr>
            <a:r>
              <a:rPr lang="en-US" dirty="0" smtClean="0"/>
              <a:t>Effective leadership means effective and productive group performance.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6347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Home work </a:t>
            </a:r>
            <a:endParaRPr lang="en-US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dirty="0" smtClean="0"/>
              <a:t>1- define leadership and leader? </a:t>
            </a:r>
          </a:p>
          <a:p>
            <a:pPr marL="0" indent="0" algn="l">
              <a:buNone/>
            </a:pPr>
            <a:r>
              <a:rPr lang="en-US" dirty="0" smtClean="0"/>
              <a:t>2-different between leader and manager? </a:t>
            </a:r>
          </a:p>
          <a:p>
            <a:pPr marL="0" indent="0" algn="l">
              <a:buNone/>
            </a:pPr>
            <a:r>
              <a:rPr lang="en-US" dirty="0"/>
              <a:t>3- Factors that used to adopt the Leadership </a:t>
            </a:r>
            <a:r>
              <a:rPr lang="en-US" dirty="0" smtClean="0"/>
              <a:t>Style?</a:t>
            </a:r>
            <a:endParaRPr lang="en-US" dirty="0"/>
          </a:p>
          <a:p>
            <a:pPr marL="0" indent="0" algn="l">
              <a:buNone/>
            </a:pPr>
            <a:endParaRPr lang="en-US" dirty="0" smtClean="0"/>
          </a:p>
          <a:p>
            <a:pPr marL="0" indent="0" algn="l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17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10515599" cy="50578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6721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287852"/>
            <a:ext cx="10515600" cy="1325563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latin typeface="+mn-lt"/>
              </a:rPr>
              <a:t>Need Of Nursing Leadership</a:t>
            </a:r>
            <a:endParaRPr lang="en-US" sz="2800" b="1" dirty="0">
              <a:latin typeface="+mn-lt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838200" y="1442434"/>
            <a:ext cx="10515600" cy="4734529"/>
          </a:xfrm>
        </p:spPr>
        <p:txBody>
          <a:bodyPr>
            <a:normAutofit fontScale="92500" lnSpcReduction="10000"/>
          </a:bodyPr>
          <a:lstStyle/>
          <a:p>
            <a:pPr algn="l" rtl="0">
              <a:buFont typeface="Wingdings" panose="05000000000000000000" pitchFamily="2" charset="2"/>
              <a:buChar char="Ø"/>
            </a:pPr>
            <a:r>
              <a:rPr lang="en-US" dirty="0" smtClean="0"/>
              <a:t>High expectation of patient</a:t>
            </a:r>
            <a:br>
              <a:rPr lang="en-US" dirty="0" smtClean="0"/>
            </a:br>
            <a:endParaRPr lang="en-US" dirty="0" smtClean="0"/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dirty="0" smtClean="0"/>
              <a:t>New technology</a:t>
            </a:r>
            <a:br>
              <a:rPr lang="en-US" dirty="0" smtClean="0"/>
            </a:br>
            <a:endParaRPr lang="en-US" dirty="0" smtClean="0"/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dirty="0" smtClean="0"/>
              <a:t>Increased diversity in the workplace</a:t>
            </a:r>
            <a:br>
              <a:rPr lang="en-US" dirty="0" smtClean="0"/>
            </a:br>
            <a:endParaRPr lang="en-US" dirty="0" smtClean="0"/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dirty="0" smtClean="0"/>
              <a:t>Greater accountability for practice</a:t>
            </a:r>
            <a:br>
              <a:rPr lang="en-US" dirty="0" smtClean="0"/>
            </a:br>
            <a:endParaRPr lang="en-US" dirty="0" smtClean="0"/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dirty="0" smtClean="0"/>
              <a:t>A new spiritual focus on the mind and </a:t>
            </a:r>
            <a:r>
              <a:rPr lang="en-US" dirty="0" smtClean="0"/>
              <a:t>body</a:t>
            </a:r>
            <a:r>
              <a:rPr lang="ar-IQ" dirty="0" smtClean="0"/>
              <a:t> </a:t>
            </a:r>
            <a:r>
              <a:rPr lang="en-US" dirty="0" smtClean="0"/>
              <a:t>connection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dirty="0" smtClean="0"/>
              <a:t>Increase in physical facilities and decrease in nursing personnel in the </a:t>
            </a:r>
            <a:r>
              <a:rPr lang="en-US" dirty="0" smtClean="0"/>
              <a:t>hospital.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15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83334" y="783208"/>
            <a:ext cx="11475076" cy="62462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3611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b="1" dirty="0" smtClean="0">
                <a:latin typeface="+mn-lt"/>
              </a:rPr>
              <a:t>Leadership Style </a:t>
            </a:r>
            <a:r>
              <a:rPr lang="en-US" sz="2400" dirty="0" smtClean="0">
                <a:latin typeface="+mn-lt"/>
              </a:rPr>
              <a:t/>
            </a:r>
            <a:br>
              <a:rPr lang="en-US" sz="2400" dirty="0" smtClean="0">
                <a:latin typeface="+mn-lt"/>
              </a:rPr>
            </a:br>
            <a:endParaRPr lang="en-US" sz="2400" dirty="0">
              <a:latin typeface="+mn-lt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 algn="l">
              <a:buNone/>
            </a:pPr>
            <a:r>
              <a:rPr lang="en-US" b="1" dirty="0" smtClean="0"/>
              <a:t>A style</a:t>
            </a:r>
            <a:r>
              <a:rPr lang="en-US" dirty="0" smtClean="0"/>
              <a:t> is a particular form of behavior directly associated with </a:t>
            </a:r>
          </a:p>
          <a:p>
            <a:pPr marL="0" indent="0" algn="l">
              <a:buNone/>
            </a:pPr>
            <a:r>
              <a:rPr lang="en-US" dirty="0" smtClean="0"/>
              <a:t>an individual. </a:t>
            </a:r>
            <a:r>
              <a:rPr lang="en-US" b="1" dirty="0" smtClean="0"/>
              <a:t>OR</a:t>
            </a:r>
          </a:p>
          <a:p>
            <a:pPr marL="0" indent="0" algn="l">
              <a:buNone/>
            </a:pPr>
            <a:r>
              <a:rPr lang="en-US" dirty="0" smtClean="0"/>
              <a:t>The way in which a leader uses interpersonal influences to </a:t>
            </a:r>
          </a:p>
          <a:p>
            <a:pPr marL="0" indent="0" algn="l">
              <a:buNone/>
            </a:pPr>
            <a:r>
              <a:rPr lang="en-US" dirty="0" smtClean="0"/>
              <a:t>achieve the objectives of the organization.</a:t>
            </a:r>
          </a:p>
          <a:p>
            <a:pPr marL="0" indent="0" algn="l">
              <a:buNone/>
            </a:pPr>
            <a:endParaRPr lang="en-US" dirty="0" smtClean="0"/>
          </a:p>
          <a:p>
            <a:pPr marL="0" indent="0" algn="l">
              <a:buNone/>
            </a:pPr>
            <a:r>
              <a:rPr lang="en-US" dirty="0" smtClean="0"/>
              <a:t>The style of leadership affect the health care delivery system . A style </a:t>
            </a:r>
          </a:p>
          <a:p>
            <a:pPr marL="0" indent="0" algn="l">
              <a:buNone/>
            </a:pPr>
            <a:r>
              <a:rPr lang="en-US" dirty="0" smtClean="0"/>
              <a:t>allows nurses to interact more productively and more harmoniously to </a:t>
            </a:r>
          </a:p>
          <a:p>
            <a:pPr marL="0" indent="0" algn="l">
              <a:buNone/>
            </a:pPr>
            <a:r>
              <a:rPr lang="en-US" dirty="0" smtClean="0"/>
              <a:t>achieve personal and organizational goals.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97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lgerian" panose="04020705040A02060702" pitchFamily="82" charset="0"/>
              </a:rPr>
              <a:t>Leadership style</a:t>
            </a:r>
            <a:endParaRPr lang="en-US" dirty="0">
              <a:latin typeface="Algerian" panose="04020705040A02060702" pitchFamily="82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b="1" dirty="0" smtClean="0">
                <a:solidFill>
                  <a:srgbClr val="FF0000"/>
                </a:solidFill>
              </a:rPr>
              <a:t>I: . Autocratic style of leadership</a:t>
            </a:r>
            <a:r>
              <a:rPr lang="en-US" dirty="0" smtClean="0"/>
              <a:t> - Authoritarian - Directive </a:t>
            </a:r>
          </a:p>
          <a:p>
            <a:pPr marL="0" indent="0" algn="l">
              <a:buNone/>
            </a:pPr>
            <a:r>
              <a:rPr lang="en-US" dirty="0" smtClean="0"/>
              <a:t>Extreme form ''</a:t>
            </a:r>
            <a:r>
              <a:rPr lang="en-US" b="1" dirty="0" smtClean="0">
                <a:solidFill>
                  <a:srgbClr val="FF0000"/>
                </a:solidFill>
              </a:rPr>
              <a:t>Dictators</a:t>
            </a:r>
            <a:r>
              <a:rPr lang="en-US" dirty="0" smtClean="0"/>
              <a:t>".</a:t>
            </a:r>
          </a:p>
          <a:p>
            <a:pPr marL="0" indent="0" algn="l">
              <a:buNone/>
            </a:pPr>
            <a:r>
              <a:rPr lang="en-US" dirty="0" smtClean="0"/>
              <a:t>The leader assumes complete control over the decisions and </a:t>
            </a:r>
          </a:p>
          <a:p>
            <a:pPr marL="0" indent="0" algn="l">
              <a:buNone/>
            </a:pPr>
            <a:r>
              <a:rPr lang="en-US" dirty="0" smtClean="0"/>
              <a:t>activities of the group. The authority for decision-making is not </a:t>
            </a:r>
          </a:p>
          <a:p>
            <a:pPr marL="0" indent="0" algn="l">
              <a:buNone/>
            </a:pPr>
            <a:r>
              <a:rPr lang="en-US" dirty="0" smtClean="0"/>
              <a:t>delegated to persons in lower level positions. Centralized </a:t>
            </a:r>
          </a:p>
          <a:p>
            <a:pPr marL="0" indent="0" algn="l">
              <a:buNone/>
            </a:pPr>
            <a:r>
              <a:rPr lang="en-US" dirty="0" smtClean="0"/>
              <a:t>organization.</a:t>
            </a:r>
          </a:p>
          <a:p>
            <a:pPr marL="0" indent="0" algn="l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54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b="1" dirty="0" smtClean="0">
                <a:solidFill>
                  <a:srgbClr val="FF0000"/>
                </a:solidFill>
              </a:rPr>
              <a:t>The autocratic leader</a:t>
            </a:r>
          </a:p>
          <a:p>
            <a:pPr marL="0" indent="0" algn="l">
              <a:buNone/>
            </a:pPr>
            <a:r>
              <a:rPr lang="en-US" dirty="0" smtClean="0"/>
              <a:t>1. Puts high concern for task accomplishment and low concern for </a:t>
            </a:r>
          </a:p>
          <a:p>
            <a:pPr marL="0" indent="0" algn="l">
              <a:buNone/>
            </a:pPr>
            <a:r>
              <a:rPr lang="en-US" dirty="0" smtClean="0"/>
              <a:t>the people who perform those tasks.</a:t>
            </a:r>
          </a:p>
          <a:p>
            <a:pPr marL="0" indent="0" algn="l">
              <a:buNone/>
            </a:pPr>
            <a:r>
              <a:rPr lang="en-US" dirty="0" smtClean="0"/>
              <a:t>2. Uses the efforts of workers (employees) to the best possible </a:t>
            </a:r>
            <a:endParaRPr lang="en-US" dirty="0" smtClean="0"/>
          </a:p>
          <a:p>
            <a:pPr marL="0" indent="0" algn="l">
              <a:buNone/>
            </a:pPr>
            <a:r>
              <a:rPr lang="en-US" dirty="0" smtClean="0"/>
              <a:t>advantage without regard to their interests.</a:t>
            </a:r>
          </a:p>
          <a:p>
            <a:pPr marL="0" indent="0" algn="l">
              <a:buNone/>
            </a:pPr>
            <a:r>
              <a:rPr lang="en-US" dirty="0" smtClean="0"/>
              <a:t>3</a:t>
            </a:r>
            <a:r>
              <a:rPr lang="en-US" dirty="0" smtClean="0"/>
              <a:t>. Sets rigid standards and methods of performance and expects </a:t>
            </a:r>
          </a:p>
          <a:p>
            <a:pPr marL="0" indent="0" algn="l">
              <a:buNone/>
            </a:pPr>
            <a:r>
              <a:rPr lang="en-US" dirty="0" smtClean="0"/>
              <a:t>followers (employees) to accept them, respect them and obey </a:t>
            </a:r>
          </a:p>
          <a:p>
            <a:pPr marL="0" indent="0" algn="l">
              <a:buNone/>
            </a:pPr>
            <a:r>
              <a:rPr lang="en-US" dirty="0" smtClean="0"/>
              <a:t>directions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81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838200" y="991673"/>
            <a:ext cx="10515600" cy="518529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b="1" dirty="0" smtClean="0">
                <a:solidFill>
                  <a:srgbClr val="FF0000"/>
                </a:solidFill>
              </a:rPr>
              <a:t>II: Democratic style of Leadership</a:t>
            </a:r>
          </a:p>
          <a:p>
            <a:pPr marL="0" indent="0" algn="l">
              <a:buNone/>
            </a:pPr>
            <a:r>
              <a:rPr lang="en-US" dirty="0" smtClean="0"/>
              <a:t> This style is characterized by a sense of equality among leaders and </a:t>
            </a:r>
          </a:p>
          <a:p>
            <a:pPr marL="0" indent="0" algn="l">
              <a:buNone/>
            </a:pPr>
            <a:r>
              <a:rPr lang="en-US" dirty="0" smtClean="0"/>
              <a:t>followers.</a:t>
            </a:r>
          </a:p>
          <a:p>
            <a:pPr marL="0" indent="0" algn="l">
              <a:buNone/>
            </a:pPr>
            <a:r>
              <a:rPr lang="en-US" dirty="0" smtClean="0"/>
              <a:t>1. The leader is people oriented. Focuses attention on the human </a:t>
            </a:r>
          </a:p>
          <a:p>
            <a:pPr marL="0" indent="0" algn="l">
              <a:buNone/>
            </a:pPr>
            <a:r>
              <a:rPr lang="en-US" dirty="0" smtClean="0"/>
              <a:t>aspect and builds effective work group, Togetherness is emphasized.</a:t>
            </a:r>
          </a:p>
          <a:p>
            <a:pPr marL="0" indent="0" algn="l">
              <a:buNone/>
            </a:pPr>
            <a:r>
              <a:rPr lang="en-US" dirty="0" smtClean="0"/>
              <a:t>2. Works through people not by domination but by suggestions and</a:t>
            </a:r>
          </a:p>
          <a:p>
            <a:pPr marL="0" indent="0" algn="l">
              <a:buNone/>
            </a:pPr>
            <a:r>
              <a:rPr lang="en-US" dirty="0" smtClean="0"/>
              <a:t>persuasions.</a:t>
            </a:r>
          </a:p>
        </p:txBody>
      </p:sp>
    </p:spTree>
    <p:extLst>
      <p:ext uri="{BB962C8B-B14F-4D97-AF65-F5344CB8AC3E}">
        <p14:creationId xmlns:p14="http://schemas.microsoft.com/office/powerpoint/2010/main" val="369105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dirty="0" smtClean="0"/>
              <a:t>3. Performance standards exist to provide guidelines and permit </a:t>
            </a:r>
          </a:p>
          <a:p>
            <a:pPr marL="0" indent="0" algn="l">
              <a:buNone/>
            </a:pPr>
            <a:r>
              <a:rPr lang="en-US" dirty="0" smtClean="0"/>
              <a:t>appraisal of workers. The result is high productivity.</a:t>
            </a:r>
          </a:p>
          <a:p>
            <a:pPr marL="0" indent="0" algn="l">
              <a:buNone/>
            </a:pPr>
            <a:r>
              <a:rPr lang="en-US" dirty="0" smtClean="0"/>
              <a:t>4. Open system of communication prevails. The group participate </a:t>
            </a:r>
          </a:p>
          <a:p>
            <a:pPr marL="0" indent="0" algn="l">
              <a:buNone/>
            </a:pPr>
            <a:r>
              <a:rPr lang="en-US" dirty="0" smtClean="0"/>
              <a:t>(share) in work-related decisions (problem-solving with the group).</a:t>
            </a:r>
          </a:p>
          <a:p>
            <a:pPr marL="0" indent="0" algn="l">
              <a:buNone/>
            </a:pPr>
            <a:r>
              <a:rPr lang="en-US" dirty="0" smtClean="0"/>
              <a:t>The interaction between the leader and the group is open, </a:t>
            </a:r>
            <a:r>
              <a:rPr lang="en-US" dirty="0" smtClean="0"/>
              <a:t>friendly and</a:t>
            </a:r>
            <a:endParaRPr lang="en-US" dirty="0" smtClean="0"/>
          </a:p>
          <a:p>
            <a:pPr marL="0" indent="0" algn="l">
              <a:buNone/>
            </a:pPr>
            <a:r>
              <a:rPr lang="en-US" dirty="0" smtClean="0"/>
              <a:t>trusting.</a:t>
            </a:r>
          </a:p>
          <a:p>
            <a:pPr marL="0" indent="0" algn="l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88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972</Words>
  <Application>Microsoft Office PowerPoint</Application>
  <PresentationFormat>شاشة عريضة</PresentationFormat>
  <Paragraphs>153</Paragraphs>
  <Slides>21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21</vt:i4>
      </vt:variant>
    </vt:vector>
  </HeadingPairs>
  <TitlesOfParts>
    <vt:vector size="30" baseType="lpstr">
      <vt:lpstr>Agency FB</vt:lpstr>
      <vt:lpstr>Algerian</vt:lpstr>
      <vt:lpstr>Andalus</vt:lpstr>
      <vt:lpstr>Arial</vt:lpstr>
      <vt:lpstr>Calibri</vt:lpstr>
      <vt:lpstr>Calibri Light</vt:lpstr>
      <vt:lpstr>Times New Roman</vt:lpstr>
      <vt:lpstr>Wingdings</vt:lpstr>
      <vt:lpstr>نسق Office</vt:lpstr>
      <vt:lpstr>University of Basrah  College of Nursing</vt:lpstr>
      <vt:lpstr>Leadership</vt:lpstr>
      <vt:lpstr>Need Of Nursing Leadership</vt:lpstr>
      <vt:lpstr>عرض تقديمي في PowerPoint</vt:lpstr>
      <vt:lpstr>Leadership Style  </vt:lpstr>
      <vt:lpstr>Leadership style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Comparisons of Leadership Styles</vt:lpstr>
      <vt:lpstr>عرض تقديمي في PowerPoint</vt:lpstr>
      <vt:lpstr>The qualities of Leader</vt:lpstr>
      <vt:lpstr>Manager and Leader</vt:lpstr>
      <vt:lpstr>عرض تقديمي في PowerPoint</vt:lpstr>
      <vt:lpstr>REFERENCES</vt:lpstr>
      <vt:lpstr>Home work </vt:lpstr>
      <vt:lpstr>عرض تقديمي في PowerPoint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University of Basrah  College of Nursing</dc:title>
  <dc:creator>Maher</dc:creator>
  <cp:lastModifiedBy>Maher</cp:lastModifiedBy>
  <cp:revision>15</cp:revision>
  <dcterms:created xsi:type="dcterms:W3CDTF">2023-08-26T08:57:26Z</dcterms:created>
  <dcterms:modified xsi:type="dcterms:W3CDTF">2023-10-17T20:46:41Z</dcterms:modified>
</cp:coreProperties>
</file>